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embeddedFontLst>
    <p:embeddedFont>
      <p:font typeface="Raleway"/>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FA829595-E727-4B7B-8A9B-297B14720C5B}">
  <a:tblStyle styleId="{FA829595-E727-4B7B-8A9B-297B14720C5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fntdata"/><Relationship Id="rId22" Type="http://schemas.openxmlformats.org/officeDocument/2006/relationships/font" Target="fonts/Raleway-boldItalic.fntdata"/><Relationship Id="rId21" Type="http://schemas.openxmlformats.org/officeDocument/2006/relationships/font" Target="fonts/Raleway-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aleway-regular.fntdata"/><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83c45c5515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83c45c5515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encoders, one for real and one for fake.</a:t>
            </a:r>
            <a:endParaRPr/>
          </a:p>
          <a:p>
            <a:pPr indent="0" lvl="0" marL="0" rtl="0" algn="l">
              <a:spcBef>
                <a:spcPts val="0"/>
              </a:spcBef>
              <a:spcAft>
                <a:spcPts val="0"/>
              </a:spcAft>
              <a:buNone/>
            </a:pPr>
            <a:r>
              <a:rPr lang="en"/>
              <a:t>Once we have those, take a sample, find its latent space distribution, guess if its fake or real.</a:t>
            </a:r>
            <a:endParaRPr/>
          </a:p>
          <a:p>
            <a:pPr indent="0" lvl="0" marL="0" rtl="0" algn="l">
              <a:spcBef>
                <a:spcPts val="0"/>
              </a:spcBef>
              <a:spcAft>
                <a:spcPts val="0"/>
              </a:spcAft>
              <a:buNone/>
            </a:pPr>
            <a:r>
              <a:rPr lang="en"/>
              <a:t>Performance was around 85-85%</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83e08e6d01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83e08e6d01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scaling up gave us experience and insight in how to approach machine learning projects in the future.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g83c45c551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83c45c551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83e08e6d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83e08e6d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83e08e6d0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83e08e6d0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469bec211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469bec21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83e08e6d01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83e08e6d01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83e08e6d0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83e08e6d0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83e08e6d0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83e08e6d0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after transform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 name="Shape 137"/>
        <p:cNvGrpSpPr/>
        <p:nvPr/>
      </p:nvGrpSpPr>
      <p:grpSpPr>
        <a:xfrm>
          <a:off x="0" y="0"/>
          <a:ext cx="0" cy="0"/>
          <a:chOff x="0" y="0"/>
          <a:chExt cx="0" cy="0"/>
        </a:xfrm>
      </p:grpSpPr>
      <p:sp>
        <p:nvSpPr>
          <p:cNvPr id="138" name="Google Shape;138;g83e08e6d01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83e08e6d01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Numbers for accuracy and f1 and AUC</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469bec211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469bec211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Intuition behind this, for fake faces the gradients are less uniform than for the real faces.</a:t>
            </a:r>
            <a:endParaRPr/>
          </a:p>
          <a:p>
            <a:pPr indent="0" lvl="0" marL="0" rtl="0" algn="l">
              <a:spcBef>
                <a:spcPts val="0"/>
              </a:spcBef>
              <a:spcAft>
                <a:spcPts val="0"/>
              </a:spcAft>
              <a:buNone/>
            </a:pPr>
            <a:r>
              <a:rPr lang="en"/>
              <a:t>Colomap_Jet format. Looking for sharp gradients (changes to pixels values)</a:t>
            </a:r>
            <a:endParaRPr/>
          </a:p>
          <a:p>
            <a:pPr indent="0" lvl="0" marL="0" rtl="0" algn="l">
              <a:spcBef>
                <a:spcPts val="0"/>
              </a:spcBef>
              <a:spcAft>
                <a:spcPts val="0"/>
              </a:spcAft>
              <a:buNone/>
            </a:pPr>
            <a:r>
              <a:rPr lang="en"/>
              <a:t>CNN attention is on the sharp gradients.</a:t>
            </a:r>
            <a:endParaRPr/>
          </a:p>
          <a:p>
            <a:pPr indent="0" lvl="0" marL="0" rtl="0" algn="l">
              <a:spcBef>
                <a:spcPts val="0"/>
              </a:spcBef>
              <a:spcAft>
                <a:spcPts val="0"/>
              </a:spcAft>
              <a:buNone/>
            </a:pPr>
            <a:r>
              <a:rPr lang="en"/>
              <a:t>THis is all preprocessing</a:t>
            </a:r>
            <a:endParaRPr/>
          </a:p>
          <a:p>
            <a:pPr indent="0" lvl="0" marL="0" rtl="0" algn="l">
              <a:spcBef>
                <a:spcPts val="0"/>
              </a:spcBef>
              <a:spcAft>
                <a:spcPts val="0"/>
              </a:spcAft>
              <a:buNone/>
            </a:pPr>
            <a:r>
              <a:rPr lang="en"/>
              <a:t>F1: focused on false positive/ false negatives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www.kaggle.com/unkownhihi/deepfake/kernels" TargetMode="External"/><Relationship Id="rId4" Type="http://schemas.openxmlformats.org/officeDocument/2006/relationships/hyperlink" Target="https://www.kaggle.com/rutujajadhavj/kernel30813a6c19/edit/run/32317293"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7.gif"/><Relationship Id="rId5" Type="http://schemas.openxmlformats.org/officeDocument/2006/relationships/image" Target="../media/image18.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pn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8.png"/><Relationship Id="rId5"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9.png"/><Relationship Id="rId5" Type="http://schemas.openxmlformats.org/officeDocument/2006/relationships/image" Target="../media/image2.png"/><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3"/>
          <p:cNvSpPr txBox="1"/>
          <p:nvPr>
            <p:ph type="ctrTitle"/>
          </p:nvPr>
        </p:nvSpPr>
        <p:spPr>
          <a:xfrm>
            <a:off x="649100" y="1398650"/>
            <a:ext cx="87915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Deepfake Detection</a:t>
            </a:r>
            <a:endParaRPr/>
          </a:p>
        </p:txBody>
      </p:sp>
      <p:sp>
        <p:nvSpPr>
          <p:cNvPr id="87" name="Google Shape;87;p13"/>
          <p:cNvSpPr txBox="1"/>
          <p:nvPr>
            <p:ph idx="1" type="subTitle"/>
          </p:nvPr>
        </p:nvSpPr>
        <p:spPr>
          <a:xfrm>
            <a:off x="729452" y="2399775"/>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i="1" lang="en"/>
              <a:t>Statistical Machine Learning</a:t>
            </a:r>
            <a:endParaRPr b="1" i="1"/>
          </a:p>
          <a:p>
            <a:pPr indent="0" lvl="0" marL="0" rtl="0" algn="l">
              <a:spcBef>
                <a:spcPts val="0"/>
              </a:spcBef>
              <a:spcAft>
                <a:spcPts val="0"/>
              </a:spcAft>
              <a:buNone/>
            </a:pPr>
            <a:r>
              <a:t/>
            </a:r>
            <a:endParaRPr b="1" i="1"/>
          </a:p>
          <a:p>
            <a:pPr indent="0" lvl="0" marL="0" rtl="0" algn="l">
              <a:spcBef>
                <a:spcPts val="0"/>
              </a:spcBef>
              <a:spcAft>
                <a:spcPts val="0"/>
              </a:spcAft>
              <a:buNone/>
            </a:pPr>
            <a:r>
              <a:rPr lang="en"/>
              <a:t>Rutuja Jadhav </a:t>
            </a:r>
            <a:endParaRPr/>
          </a:p>
          <a:p>
            <a:pPr indent="0" lvl="0" marL="0" rtl="0" algn="l">
              <a:spcBef>
                <a:spcPts val="0"/>
              </a:spcBef>
              <a:spcAft>
                <a:spcPts val="0"/>
              </a:spcAft>
              <a:buNone/>
            </a:pPr>
            <a:r>
              <a:rPr lang="en"/>
              <a:t>Shine Lin</a:t>
            </a:r>
            <a:endParaRPr/>
          </a:p>
          <a:p>
            <a:pPr indent="0" lvl="0" marL="0" rtl="0" algn="l">
              <a:spcBef>
                <a:spcPts val="0"/>
              </a:spcBef>
              <a:spcAft>
                <a:spcPts val="0"/>
              </a:spcAft>
              <a:buNone/>
            </a:pPr>
            <a:r>
              <a:rPr lang="en"/>
              <a:t>Zachary Badger-Markey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4/22/2020</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8" name="Google Shape;88;p13"/>
          <p:cNvPicPr preferRelativeResize="0"/>
          <p:nvPr/>
        </p:nvPicPr>
        <p:blipFill>
          <a:blip r:embed="rId3">
            <a:alphaModFix/>
          </a:blip>
          <a:stretch>
            <a:fillRect/>
          </a:stretch>
        </p:blipFill>
        <p:spPr>
          <a:xfrm>
            <a:off x="5151475" y="2399772"/>
            <a:ext cx="3266075" cy="13143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2"/>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(Inspiration -  Autoencoder latent space distribution)</a:t>
            </a:r>
            <a:endParaRPr/>
          </a:p>
          <a:p>
            <a:pPr indent="0" lvl="0" marL="0" rtl="0" algn="l">
              <a:spcBef>
                <a:spcPts val="1600"/>
              </a:spcBef>
              <a:spcAft>
                <a:spcPts val="0"/>
              </a:spcAft>
              <a:buNone/>
            </a:pPr>
            <a:r>
              <a:rPr lang="en"/>
              <a:t>Learn latent space distribution for real and fake samples</a:t>
            </a:r>
            <a:endParaRPr/>
          </a:p>
          <a:p>
            <a:pPr indent="0" lvl="0" marL="0" rtl="0" algn="l">
              <a:spcBef>
                <a:spcPts val="1600"/>
              </a:spcBef>
              <a:spcAft>
                <a:spcPts val="0"/>
              </a:spcAft>
              <a:buNone/>
            </a:pPr>
            <a:r>
              <a:rPr lang="en"/>
              <a:t>Use the z-score on test data for predictions</a:t>
            </a:r>
            <a:endParaRPr/>
          </a:p>
          <a:p>
            <a:pPr indent="0" lvl="0" marL="0" rtl="0" algn="l">
              <a:lnSpc>
                <a:spcPct val="100000"/>
              </a:lnSpc>
              <a:spcBef>
                <a:spcPts val="1600"/>
              </a:spcBef>
              <a:spcAft>
                <a:spcPts val="0"/>
              </a:spcAft>
              <a:buNone/>
            </a:pPr>
            <a:r>
              <a:rPr lang="en" sz="1200">
                <a:solidFill>
                  <a:srgbClr val="000000"/>
                </a:solidFill>
              </a:rPr>
              <a:t>   Accuracy : 0.94</a:t>
            </a:r>
            <a:endParaRPr sz="1200">
              <a:solidFill>
                <a:srgbClr val="000000"/>
              </a:solidFill>
            </a:endParaRPr>
          </a:p>
          <a:p>
            <a:pPr indent="0" lvl="0" marL="0" rtl="0" algn="l">
              <a:lnSpc>
                <a:spcPct val="100000"/>
              </a:lnSpc>
              <a:spcBef>
                <a:spcPts val="0"/>
              </a:spcBef>
              <a:spcAft>
                <a:spcPts val="0"/>
              </a:spcAft>
              <a:buNone/>
            </a:pPr>
            <a:r>
              <a:rPr lang="en" sz="1200">
                <a:solidFill>
                  <a:srgbClr val="000000"/>
                </a:solidFill>
              </a:rPr>
              <a:t>   F1: 0.85</a:t>
            </a:r>
            <a:endParaRPr/>
          </a:p>
        </p:txBody>
      </p:sp>
      <p:pic>
        <p:nvPicPr>
          <p:cNvPr id="162" name="Google Shape;162;p22"/>
          <p:cNvPicPr preferRelativeResize="0"/>
          <p:nvPr/>
        </p:nvPicPr>
        <p:blipFill>
          <a:blip r:embed="rId3">
            <a:alphaModFix/>
          </a:blip>
          <a:stretch>
            <a:fillRect/>
          </a:stretch>
        </p:blipFill>
        <p:spPr>
          <a:xfrm>
            <a:off x="5534600" y="1781200"/>
            <a:ext cx="3065225" cy="2371225"/>
          </a:xfrm>
          <a:prstGeom prst="rect">
            <a:avLst/>
          </a:prstGeom>
          <a:noFill/>
          <a:ln>
            <a:noFill/>
          </a:ln>
        </p:spPr>
      </p:pic>
      <p:sp>
        <p:nvSpPr>
          <p:cNvPr id="163" name="Google Shape;163;p22"/>
          <p:cNvSpPr txBox="1"/>
          <p:nvPr>
            <p:ph type="title"/>
          </p:nvPr>
        </p:nvSpPr>
        <p:spPr>
          <a:xfrm>
            <a:off x="729450" y="1318650"/>
            <a:ext cx="8414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3. BimodalEncoder</a:t>
            </a:r>
            <a:r>
              <a:rPr lang="en" sz="2200"/>
              <a:t> - learning latent space distribution</a:t>
            </a:r>
            <a:endParaRPr sz="2200"/>
          </a:p>
        </p:txBody>
      </p:sp>
      <p:pic>
        <p:nvPicPr>
          <p:cNvPr id="164" name="Google Shape;164;p22"/>
          <p:cNvPicPr preferRelativeResize="0"/>
          <p:nvPr/>
        </p:nvPicPr>
        <p:blipFill>
          <a:blip r:embed="rId4">
            <a:alphaModFix/>
          </a:blip>
          <a:stretch>
            <a:fillRect/>
          </a:stretch>
        </p:blipFill>
        <p:spPr>
          <a:xfrm>
            <a:off x="3452950" y="4000027"/>
            <a:ext cx="5608449" cy="114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4. </a:t>
            </a:r>
            <a:r>
              <a:rPr lang="en"/>
              <a:t>Discussion and insight</a:t>
            </a:r>
            <a:endParaRPr/>
          </a:p>
        </p:txBody>
      </p:sp>
      <p:sp>
        <p:nvSpPr>
          <p:cNvPr id="170" name="Google Shape;170;p23"/>
          <p:cNvSpPr txBox="1"/>
          <p:nvPr>
            <p:ph idx="1" type="body"/>
          </p:nvPr>
        </p:nvSpPr>
        <p:spPr>
          <a:xfrm>
            <a:off x="584275" y="2078875"/>
            <a:ext cx="51504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
              <a:t>Deepfake detection is a challenging problem to solve.  </a:t>
            </a:r>
            <a:endParaRPr/>
          </a:p>
          <a:p>
            <a:pPr indent="-311150" lvl="0" marL="457200" rtl="0" algn="l">
              <a:spcBef>
                <a:spcPts val="0"/>
              </a:spcBef>
              <a:spcAft>
                <a:spcPts val="0"/>
              </a:spcAft>
              <a:buSzPts val="1300"/>
              <a:buChar char="-"/>
            </a:pPr>
            <a:r>
              <a:rPr lang="en"/>
              <a:t>Sampling is important. Having the same number of real and fake images influenced the accuracy. </a:t>
            </a:r>
            <a:endParaRPr/>
          </a:p>
          <a:p>
            <a:pPr indent="-311150" lvl="0" marL="457200" rtl="0" algn="l">
              <a:spcBef>
                <a:spcPts val="0"/>
              </a:spcBef>
              <a:spcAft>
                <a:spcPts val="0"/>
              </a:spcAft>
              <a:buSzPts val="1300"/>
              <a:buChar char="-"/>
            </a:pPr>
            <a:r>
              <a:rPr lang="en"/>
              <a:t>Preprocessing is influential, as it influenced the accuracy and F1 scores a lot.</a:t>
            </a:r>
            <a:endParaRPr/>
          </a:p>
          <a:p>
            <a:pPr indent="-311150" lvl="0" marL="457200" rtl="0" algn="l">
              <a:spcBef>
                <a:spcPts val="0"/>
              </a:spcBef>
              <a:spcAft>
                <a:spcPts val="0"/>
              </a:spcAft>
              <a:buSzPts val="1300"/>
              <a:buChar char="-"/>
            </a:pPr>
            <a:r>
              <a:rPr lang="en"/>
              <a:t>Starting small with basic machine learning gave us insight into the features and scale up into deeper techniques.</a:t>
            </a:r>
            <a:endParaRPr/>
          </a:p>
          <a:p>
            <a:pPr indent="-311150" lvl="0" marL="457200" rtl="0" algn="l">
              <a:spcBef>
                <a:spcPts val="0"/>
              </a:spcBef>
              <a:spcAft>
                <a:spcPts val="0"/>
              </a:spcAft>
              <a:buSzPts val="1300"/>
              <a:buChar char="-"/>
            </a:pPr>
            <a:r>
              <a:rPr lang="en"/>
              <a:t>Deep learning is better than regular machine learning for deepfakes. Too deep is worse than mindful deep (InceptionNet vs Facial Gradient)</a:t>
            </a:r>
            <a:endParaRPr/>
          </a:p>
          <a:p>
            <a:pPr indent="-311150" lvl="0" marL="457200" rtl="0" algn="l">
              <a:spcBef>
                <a:spcPts val="0"/>
              </a:spcBef>
              <a:spcAft>
                <a:spcPts val="0"/>
              </a:spcAft>
              <a:buSzPts val="1300"/>
              <a:buChar char="-"/>
            </a:pPr>
            <a:r>
              <a:rPr lang="en"/>
              <a:t>Processing large amounts of data can lead to memory issues - we were only using images, whole videos would have lead to even more issues. </a:t>
            </a:r>
            <a:endParaRPr/>
          </a:p>
        </p:txBody>
      </p:sp>
      <p:graphicFrame>
        <p:nvGraphicFramePr>
          <p:cNvPr id="171" name="Google Shape;171;p23"/>
          <p:cNvGraphicFramePr/>
          <p:nvPr/>
        </p:nvGraphicFramePr>
        <p:xfrm>
          <a:off x="5656025" y="1227575"/>
          <a:ext cx="3000000" cy="3000000"/>
        </p:xfrm>
        <a:graphic>
          <a:graphicData uri="http://schemas.openxmlformats.org/drawingml/2006/table">
            <a:tbl>
              <a:tblPr>
                <a:noFill/>
                <a:tableStyleId>{FA829595-E727-4B7B-8A9B-297B14720C5B}</a:tableStyleId>
              </a:tblPr>
              <a:tblGrid>
                <a:gridCol w="932425"/>
                <a:gridCol w="878950"/>
                <a:gridCol w="471150"/>
                <a:gridCol w="1006450"/>
              </a:tblGrid>
              <a:tr h="405375">
                <a:tc>
                  <a:txBody>
                    <a:bodyPr/>
                    <a:lstStyle/>
                    <a:p>
                      <a:pPr indent="0" lvl="0" marL="0" rtl="0" algn="l">
                        <a:spcBef>
                          <a:spcPts val="0"/>
                        </a:spcBef>
                        <a:spcAft>
                          <a:spcPts val="0"/>
                        </a:spcAft>
                        <a:buNone/>
                      </a:pPr>
                      <a:r>
                        <a:rPr b="1" lang="en" sz="1000"/>
                        <a:t>Approach</a:t>
                      </a:r>
                      <a:endParaRPr b="1" sz="1000"/>
                    </a:p>
                  </a:txBody>
                  <a:tcPr marT="91425" marB="91425" marR="91425" marL="91425"/>
                </a:tc>
                <a:tc>
                  <a:txBody>
                    <a:bodyPr/>
                    <a:lstStyle/>
                    <a:p>
                      <a:pPr indent="0" lvl="0" marL="0" rtl="0" algn="l">
                        <a:spcBef>
                          <a:spcPts val="0"/>
                        </a:spcBef>
                        <a:spcAft>
                          <a:spcPts val="0"/>
                        </a:spcAft>
                        <a:buNone/>
                      </a:pPr>
                      <a:r>
                        <a:rPr b="1" lang="en" sz="1000"/>
                        <a:t>Accuracy</a:t>
                      </a:r>
                      <a:endParaRPr b="1" sz="1000"/>
                    </a:p>
                  </a:txBody>
                  <a:tcPr marT="91425" marB="91425" marR="91425" marL="91425"/>
                </a:tc>
                <a:tc>
                  <a:txBody>
                    <a:bodyPr/>
                    <a:lstStyle/>
                    <a:p>
                      <a:pPr indent="0" lvl="0" marL="0" rtl="0" algn="l">
                        <a:spcBef>
                          <a:spcPts val="0"/>
                        </a:spcBef>
                        <a:spcAft>
                          <a:spcPts val="0"/>
                        </a:spcAft>
                        <a:buNone/>
                      </a:pPr>
                      <a:r>
                        <a:rPr b="1" lang="en" sz="1000"/>
                        <a:t>F1 </a:t>
                      </a:r>
                      <a:endParaRPr b="1" sz="1000"/>
                    </a:p>
                  </a:txBody>
                  <a:tcPr marT="91425" marB="91425" marR="91425" marL="91425"/>
                </a:tc>
                <a:tc>
                  <a:txBody>
                    <a:bodyPr/>
                    <a:lstStyle/>
                    <a:p>
                      <a:pPr indent="0" lvl="0" marL="0" rtl="0" algn="l">
                        <a:spcBef>
                          <a:spcPts val="0"/>
                        </a:spcBef>
                        <a:spcAft>
                          <a:spcPts val="0"/>
                        </a:spcAft>
                        <a:buNone/>
                      </a:pPr>
                      <a:r>
                        <a:rPr b="1" lang="en" sz="1000"/>
                        <a:t>Parameters</a:t>
                      </a:r>
                      <a:endParaRPr b="1" sz="1000"/>
                    </a:p>
                  </a:txBody>
                  <a:tcPr marT="91425" marB="91425" marR="91425" marL="91425"/>
                </a:tc>
              </a:tr>
              <a:tr h="397300">
                <a:tc>
                  <a:txBody>
                    <a:bodyPr/>
                    <a:lstStyle/>
                    <a:p>
                      <a:pPr indent="0" lvl="0" marL="0" rtl="0" algn="l">
                        <a:spcBef>
                          <a:spcPts val="0"/>
                        </a:spcBef>
                        <a:spcAft>
                          <a:spcPts val="0"/>
                        </a:spcAft>
                        <a:buNone/>
                      </a:pPr>
                      <a:r>
                        <a:rPr lang="en" sz="1000"/>
                        <a:t>Baseline</a:t>
                      </a:r>
                      <a:endParaRPr sz="1000"/>
                    </a:p>
                  </a:txBody>
                  <a:tcPr marT="91425" marB="91425" marR="91425" marL="91425"/>
                </a:tc>
                <a:tc>
                  <a:txBody>
                    <a:bodyPr/>
                    <a:lstStyle/>
                    <a:p>
                      <a:pPr indent="0" lvl="0" marL="0" rtl="0" algn="ctr">
                        <a:spcBef>
                          <a:spcPts val="0"/>
                        </a:spcBef>
                        <a:spcAft>
                          <a:spcPts val="0"/>
                        </a:spcAft>
                        <a:buNone/>
                      </a:pPr>
                      <a:r>
                        <a:rPr lang="en" sz="1000"/>
                        <a:t>0.63</a:t>
                      </a:r>
                      <a:endParaRPr sz="1000"/>
                    </a:p>
                  </a:txBody>
                  <a:tcPr marT="91425" marB="91425" marR="91425" marL="91425"/>
                </a:tc>
                <a:tc>
                  <a:txBody>
                    <a:bodyPr/>
                    <a:lstStyle/>
                    <a:p>
                      <a:pPr indent="0" lvl="0" marL="0" rtl="0" algn="ctr">
                        <a:spcBef>
                          <a:spcPts val="0"/>
                        </a:spcBef>
                        <a:spcAft>
                          <a:spcPts val="0"/>
                        </a:spcAft>
                        <a:buNone/>
                      </a:pPr>
                      <a:r>
                        <a:rPr lang="en" sz="1000"/>
                        <a:t>0.6</a:t>
                      </a:r>
                      <a:endParaRPr sz="1000"/>
                    </a:p>
                  </a:txBody>
                  <a:tcPr marT="91425" marB="91425" marR="91425" marL="91425"/>
                </a:tc>
                <a:tc>
                  <a:txBody>
                    <a:bodyPr/>
                    <a:lstStyle/>
                    <a:p>
                      <a:pPr indent="0" lvl="0" marL="0" rtl="0" algn="l">
                        <a:spcBef>
                          <a:spcPts val="0"/>
                        </a:spcBef>
                        <a:spcAft>
                          <a:spcPts val="0"/>
                        </a:spcAft>
                        <a:buNone/>
                      </a:pPr>
                      <a:r>
                        <a:rPr lang="en" sz="1050">
                          <a:solidFill>
                            <a:srgbClr val="4D5156"/>
                          </a:solidFill>
                          <a:highlight>
                            <a:srgbClr val="FFFFFF"/>
                          </a:highlight>
                        </a:rPr>
                        <a:t>        23M</a:t>
                      </a:r>
                      <a:endParaRPr sz="1000"/>
                    </a:p>
                  </a:txBody>
                  <a:tcPr marT="91425" marB="91425" marR="91425" marL="91425"/>
                </a:tc>
              </a:tr>
              <a:tr h="527225">
                <a:tc>
                  <a:txBody>
                    <a:bodyPr/>
                    <a:lstStyle/>
                    <a:p>
                      <a:pPr indent="0" lvl="0" marL="0" rtl="0" algn="l">
                        <a:spcBef>
                          <a:spcPts val="0"/>
                        </a:spcBef>
                        <a:spcAft>
                          <a:spcPts val="0"/>
                        </a:spcAft>
                        <a:buNone/>
                      </a:pPr>
                      <a:r>
                        <a:rPr lang="en" sz="1000"/>
                        <a:t>Stochastic gradient </a:t>
                      </a:r>
                      <a:endParaRPr sz="1000"/>
                    </a:p>
                  </a:txBody>
                  <a:tcPr marT="91425" marB="91425" marR="91425" marL="91425"/>
                </a:tc>
                <a:tc>
                  <a:txBody>
                    <a:bodyPr/>
                    <a:lstStyle/>
                    <a:p>
                      <a:pPr indent="0" lvl="0" marL="0" rtl="0" algn="ctr">
                        <a:spcBef>
                          <a:spcPts val="0"/>
                        </a:spcBef>
                        <a:spcAft>
                          <a:spcPts val="0"/>
                        </a:spcAft>
                        <a:buNone/>
                      </a:pPr>
                      <a:r>
                        <a:rPr lang="en" sz="1000"/>
                        <a:t>0.57</a:t>
                      </a:r>
                      <a:endParaRPr sz="1000"/>
                    </a:p>
                  </a:txBody>
                  <a:tcPr marT="91425" marB="91425" marR="91425" marL="91425"/>
                </a:tc>
                <a:tc>
                  <a:txBody>
                    <a:bodyPr/>
                    <a:lstStyle/>
                    <a:p>
                      <a:pPr indent="0" lvl="0" marL="0" rtl="0" algn="ctr">
                        <a:spcBef>
                          <a:spcPts val="0"/>
                        </a:spcBef>
                        <a:spcAft>
                          <a:spcPts val="0"/>
                        </a:spcAft>
                        <a:buNone/>
                      </a:pPr>
                      <a:r>
                        <a:rPr lang="en" sz="1000"/>
                        <a:t>0.57</a:t>
                      </a:r>
                      <a:endParaRPr sz="1000"/>
                    </a:p>
                  </a:txBody>
                  <a:tcPr marT="91425" marB="91425" marR="91425" marL="91425"/>
                </a:tc>
                <a:tc>
                  <a:txBody>
                    <a:bodyPr/>
                    <a:lstStyle/>
                    <a:p>
                      <a:pPr indent="0" lvl="0" marL="0" rtl="0" algn="ctr">
                        <a:spcBef>
                          <a:spcPts val="0"/>
                        </a:spcBef>
                        <a:spcAft>
                          <a:spcPts val="0"/>
                        </a:spcAft>
                        <a:buNone/>
                      </a:pPr>
                      <a:r>
                        <a:rPr lang="en" sz="1000"/>
                        <a:t>17k</a:t>
                      </a:r>
                      <a:endParaRPr sz="1000"/>
                    </a:p>
                  </a:txBody>
                  <a:tcPr marT="91425" marB="91425" marR="91425" marL="91425"/>
                </a:tc>
              </a:tr>
              <a:tr h="382050">
                <a:tc>
                  <a:txBody>
                    <a:bodyPr/>
                    <a:lstStyle/>
                    <a:p>
                      <a:pPr indent="0" lvl="0" marL="0" rtl="0" algn="l">
                        <a:spcBef>
                          <a:spcPts val="0"/>
                        </a:spcBef>
                        <a:spcAft>
                          <a:spcPts val="0"/>
                        </a:spcAft>
                        <a:buNone/>
                      </a:pPr>
                      <a:r>
                        <a:rPr lang="en" sz="1000"/>
                        <a:t>Adaboost</a:t>
                      </a:r>
                      <a:endParaRPr sz="1000"/>
                    </a:p>
                  </a:txBody>
                  <a:tcPr marT="91425" marB="91425" marR="91425" marL="91425"/>
                </a:tc>
                <a:tc>
                  <a:txBody>
                    <a:bodyPr/>
                    <a:lstStyle/>
                    <a:p>
                      <a:pPr indent="0" lvl="0" marL="0" rtl="0" algn="ctr">
                        <a:spcBef>
                          <a:spcPts val="0"/>
                        </a:spcBef>
                        <a:spcAft>
                          <a:spcPts val="0"/>
                        </a:spcAft>
                        <a:buNone/>
                      </a:pPr>
                      <a:r>
                        <a:rPr lang="en" sz="1000"/>
                        <a:t>0.5</a:t>
                      </a:r>
                      <a:r>
                        <a:rPr lang="en" sz="1000"/>
                        <a:t>7</a:t>
                      </a:r>
                      <a:endParaRPr sz="1000"/>
                    </a:p>
                  </a:txBody>
                  <a:tcPr marT="91425" marB="91425" marR="91425" marL="91425"/>
                </a:tc>
                <a:tc>
                  <a:txBody>
                    <a:bodyPr/>
                    <a:lstStyle/>
                    <a:p>
                      <a:pPr indent="0" lvl="0" marL="0" rtl="0" algn="ctr">
                        <a:spcBef>
                          <a:spcPts val="0"/>
                        </a:spcBef>
                        <a:spcAft>
                          <a:spcPts val="0"/>
                        </a:spcAft>
                        <a:buNone/>
                      </a:pPr>
                      <a:r>
                        <a:rPr lang="en" sz="1000"/>
                        <a:t>0.56</a:t>
                      </a:r>
                      <a:endParaRPr sz="1000"/>
                    </a:p>
                  </a:txBody>
                  <a:tcPr marT="91425" marB="91425" marR="91425" marL="91425"/>
                </a:tc>
                <a:tc>
                  <a:txBody>
                    <a:bodyPr/>
                    <a:lstStyle/>
                    <a:p>
                      <a:pPr indent="0" lvl="0" marL="0" rtl="0" algn="ctr">
                        <a:spcBef>
                          <a:spcPts val="0"/>
                        </a:spcBef>
                        <a:spcAft>
                          <a:spcPts val="0"/>
                        </a:spcAft>
                        <a:buNone/>
                      </a:pPr>
                      <a:r>
                        <a:rPr lang="en" sz="1000"/>
                        <a:t>31k</a:t>
                      </a:r>
                      <a:endParaRPr sz="1000"/>
                    </a:p>
                  </a:txBody>
                  <a:tcPr marT="91425" marB="91425" marR="91425" marL="91425"/>
                </a:tc>
              </a:tr>
              <a:tr h="527225">
                <a:tc>
                  <a:txBody>
                    <a:bodyPr/>
                    <a:lstStyle/>
                    <a:p>
                      <a:pPr indent="0" lvl="0" marL="0" rtl="0" algn="l">
                        <a:spcBef>
                          <a:spcPts val="0"/>
                        </a:spcBef>
                        <a:spcAft>
                          <a:spcPts val="0"/>
                        </a:spcAft>
                        <a:buNone/>
                      </a:pPr>
                      <a:r>
                        <a:rPr lang="en" sz="1000"/>
                        <a:t>Gradient Boosting</a:t>
                      </a:r>
                      <a:endParaRPr sz="1000"/>
                    </a:p>
                  </a:txBody>
                  <a:tcPr marT="91425" marB="91425" marR="91425" marL="91425"/>
                </a:tc>
                <a:tc>
                  <a:txBody>
                    <a:bodyPr/>
                    <a:lstStyle/>
                    <a:p>
                      <a:pPr indent="0" lvl="0" marL="0" rtl="0" algn="ctr">
                        <a:spcBef>
                          <a:spcPts val="0"/>
                        </a:spcBef>
                        <a:spcAft>
                          <a:spcPts val="0"/>
                        </a:spcAft>
                        <a:buNone/>
                      </a:pPr>
                      <a:r>
                        <a:rPr lang="en" sz="1000"/>
                        <a:t>0.59</a:t>
                      </a:r>
                      <a:endParaRPr sz="1000"/>
                    </a:p>
                  </a:txBody>
                  <a:tcPr marT="91425" marB="91425" marR="91425" marL="91425"/>
                </a:tc>
                <a:tc>
                  <a:txBody>
                    <a:bodyPr/>
                    <a:lstStyle/>
                    <a:p>
                      <a:pPr indent="0" lvl="0" marL="0" rtl="0" algn="ctr">
                        <a:spcBef>
                          <a:spcPts val="0"/>
                        </a:spcBef>
                        <a:spcAft>
                          <a:spcPts val="0"/>
                        </a:spcAft>
                        <a:buNone/>
                      </a:pPr>
                      <a:r>
                        <a:rPr lang="en" sz="1000"/>
                        <a:t>0.61</a:t>
                      </a:r>
                      <a:endParaRPr sz="1000"/>
                    </a:p>
                  </a:txBody>
                  <a:tcPr marT="91425" marB="91425" marR="91425" marL="91425"/>
                </a:tc>
                <a:tc>
                  <a:txBody>
                    <a:bodyPr/>
                    <a:lstStyle/>
                    <a:p>
                      <a:pPr indent="0" lvl="0" marL="0" rtl="0" algn="ctr">
                        <a:spcBef>
                          <a:spcPts val="0"/>
                        </a:spcBef>
                        <a:spcAft>
                          <a:spcPts val="0"/>
                        </a:spcAft>
                        <a:buNone/>
                      </a:pPr>
                      <a:r>
                        <a:rPr lang="en" sz="1000"/>
                        <a:t>185k</a:t>
                      </a:r>
                      <a:endParaRPr sz="1000"/>
                    </a:p>
                  </a:txBody>
                  <a:tcPr marT="91425" marB="91425" marR="91425" marL="91425"/>
                </a:tc>
              </a:tr>
              <a:tr h="699150">
                <a:tc>
                  <a:txBody>
                    <a:bodyPr/>
                    <a:lstStyle/>
                    <a:p>
                      <a:pPr indent="0" lvl="0" marL="0" rtl="0" algn="l">
                        <a:spcBef>
                          <a:spcPts val="0"/>
                        </a:spcBef>
                        <a:spcAft>
                          <a:spcPts val="0"/>
                        </a:spcAft>
                        <a:buNone/>
                      </a:pPr>
                      <a:r>
                        <a:rPr lang="en" sz="1000"/>
                        <a:t>Facial Gradient CNN</a:t>
                      </a:r>
                      <a:endParaRPr sz="1000"/>
                    </a:p>
                  </a:txBody>
                  <a:tcPr marT="91425" marB="91425" marR="91425" marL="91425"/>
                </a:tc>
                <a:tc>
                  <a:txBody>
                    <a:bodyPr/>
                    <a:lstStyle/>
                    <a:p>
                      <a:pPr indent="0" lvl="0" marL="0" rtl="0" algn="ctr">
                        <a:spcBef>
                          <a:spcPts val="0"/>
                        </a:spcBef>
                        <a:spcAft>
                          <a:spcPts val="0"/>
                        </a:spcAft>
                        <a:buNone/>
                      </a:pPr>
                      <a:r>
                        <a:rPr lang="en" sz="1000"/>
                        <a:t>0.95</a:t>
                      </a:r>
                      <a:endParaRPr sz="1000"/>
                    </a:p>
                  </a:txBody>
                  <a:tcPr marT="91425" marB="91425" marR="91425" marL="91425"/>
                </a:tc>
                <a:tc>
                  <a:txBody>
                    <a:bodyPr/>
                    <a:lstStyle/>
                    <a:p>
                      <a:pPr indent="0" lvl="0" marL="0" rtl="0" algn="ctr">
                        <a:spcBef>
                          <a:spcPts val="0"/>
                        </a:spcBef>
                        <a:spcAft>
                          <a:spcPts val="0"/>
                        </a:spcAft>
                        <a:buNone/>
                      </a:pPr>
                      <a:r>
                        <a:rPr lang="en" sz="1000"/>
                        <a:t>0.87</a:t>
                      </a:r>
                      <a:endParaRPr sz="1000"/>
                    </a:p>
                  </a:txBody>
                  <a:tcPr marT="91425" marB="91425" marR="91425" marL="91425"/>
                </a:tc>
                <a:tc>
                  <a:txBody>
                    <a:bodyPr/>
                    <a:lstStyle/>
                    <a:p>
                      <a:pPr indent="0" lvl="0" marL="0" rtl="0" algn="l">
                        <a:spcBef>
                          <a:spcPts val="0"/>
                        </a:spcBef>
                        <a:spcAft>
                          <a:spcPts val="0"/>
                        </a:spcAft>
                        <a:buNone/>
                      </a:pPr>
                      <a:r>
                        <a:rPr lang="en" sz="1000"/>
                        <a:t>       56,000</a:t>
                      </a:r>
                      <a:endParaRPr sz="1000"/>
                    </a:p>
                  </a:txBody>
                  <a:tcPr marT="91425" marB="91425" marR="91425" marL="91425"/>
                </a:tc>
              </a:tr>
              <a:tr h="699150">
                <a:tc>
                  <a:txBody>
                    <a:bodyPr/>
                    <a:lstStyle/>
                    <a:p>
                      <a:pPr indent="0" lvl="0" marL="0" rtl="0" algn="l">
                        <a:spcBef>
                          <a:spcPts val="0"/>
                        </a:spcBef>
                        <a:spcAft>
                          <a:spcPts val="0"/>
                        </a:spcAft>
                        <a:buNone/>
                      </a:pPr>
                      <a:r>
                        <a:rPr lang="en" sz="1000"/>
                        <a:t>Autoencoder learning</a:t>
                      </a:r>
                      <a:endParaRPr sz="1000"/>
                    </a:p>
                  </a:txBody>
                  <a:tcPr marT="91425" marB="91425" marR="91425" marL="91425"/>
                </a:tc>
                <a:tc>
                  <a:txBody>
                    <a:bodyPr/>
                    <a:lstStyle/>
                    <a:p>
                      <a:pPr indent="0" lvl="0" marL="0" rtl="0" algn="ctr">
                        <a:spcBef>
                          <a:spcPts val="0"/>
                        </a:spcBef>
                        <a:spcAft>
                          <a:spcPts val="0"/>
                        </a:spcAft>
                        <a:buNone/>
                      </a:pPr>
                      <a:r>
                        <a:rPr lang="en" sz="1000"/>
                        <a:t>0.94</a:t>
                      </a:r>
                      <a:endParaRPr sz="1000"/>
                    </a:p>
                  </a:txBody>
                  <a:tcPr marT="91425" marB="91425" marR="91425" marL="91425"/>
                </a:tc>
                <a:tc>
                  <a:txBody>
                    <a:bodyPr/>
                    <a:lstStyle/>
                    <a:p>
                      <a:pPr indent="0" lvl="0" marL="0" rtl="0" algn="ctr">
                        <a:spcBef>
                          <a:spcPts val="0"/>
                        </a:spcBef>
                        <a:spcAft>
                          <a:spcPts val="0"/>
                        </a:spcAft>
                        <a:buNone/>
                      </a:pPr>
                      <a:r>
                        <a:rPr lang="en" sz="1000"/>
                        <a:t>0.85</a:t>
                      </a:r>
                      <a:endParaRPr sz="1000"/>
                    </a:p>
                  </a:txBody>
                  <a:tcPr marT="91425" marB="91425" marR="91425" marL="91425"/>
                </a:tc>
                <a:tc>
                  <a:txBody>
                    <a:bodyPr/>
                    <a:lstStyle/>
                    <a:p>
                      <a:pPr indent="0" lvl="0" marL="0" rtl="0" algn="l">
                        <a:spcBef>
                          <a:spcPts val="0"/>
                        </a:spcBef>
                        <a:spcAft>
                          <a:spcPts val="0"/>
                        </a:spcAft>
                        <a:buNone/>
                      </a:pPr>
                      <a:r>
                        <a:rPr lang="en" sz="1000"/>
                        <a:t>150 dim latent space</a:t>
                      </a:r>
                      <a:endParaRPr sz="1000"/>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5" name="Shape 175"/>
        <p:cNvGrpSpPr/>
        <p:nvPr/>
      </p:nvGrpSpPr>
      <p:grpSpPr>
        <a:xfrm>
          <a:off x="0" y="0"/>
          <a:ext cx="0" cy="0"/>
          <a:chOff x="0" y="0"/>
          <a:chExt cx="0" cy="0"/>
        </a:xfrm>
      </p:grpSpPr>
      <p:sp>
        <p:nvSpPr>
          <p:cNvPr id="176" name="Google Shape;176;p2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 </a:t>
            </a:r>
            <a:endParaRPr/>
          </a:p>
        </p:txBody>
      </p:sp>
      <p:sp>
        <p:nvSpPr>
          <p:cNvPr id="177" name="Google Shape;177;p2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3"/>
              </a:rPr>
              <a:t>https://www.kaggle.com/unkownhihi/deepfake/kernels</a:t>
            </a:r>
            <a:endParaRPr/>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en" sz="1100" u="sng">
                <a:solidFill>
                  <a:schemeClr val="hlink"/>
                </a:solidFill>
                <a:latin typeface="Arial"/>
                <a:ea typeface="Arial"/>
                <a:cs typeface="Arial"/>
                <a:sym typeface="Arial"/>
                <a:hlinkClick r:id="rId4"/>
              </a:rPr>
              <a:t>https://www.kaggle.com/rutujajadhavj/kernel30813a6c19/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Table of Contents</a:t>
            </a:r>
            <a:endParaRPr/>
          </a:p>
          <a:p>
            <a:pPr indent="0" lvl="0" marL="0" rtl="0" algn="l">
              <a:spcBef>
                <a:spcPts val="0"/>
              </a:spcBef>
              <a:spcAft>
                <a:spcPts val="0"/>
              </a:spcAft>
              <a:buNone/>
            </a:pPr>
            <a:r>
              <a:t/>
            </a:r>
            <a:endParaRPr/>
          </a:p>
        </p:txBody>
      </p:sp>
      <p:sp>
        <p:nvSpPr>
          <p:cNvPr id="94" name="Google Shape;94;p1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 Problem description and background</a:t>
            </a:r>
            <a:endParaRPr/>
          </a:p>
          <a:p>
            <a:pPr indent="0" lvl="0" marL="0" rtl="0" algn="l">
              <a:spcBef>
                <a:spcPts val="1600"/>
              </a:spcBef>
              <a:spcAft>
                <a:spcPts val="0"/>
              </a:spcAft>
              <a:buNone/>
            </a:pPr>
            <a:r>
              <a:rPr lang="en"/>
              <a:t>2.  Problem formulation and algorithm</a:t>
            </a:r>
            <a:endParaRPr/>
          </a:p>
          <a:p>
            <a:pPr indent="0" lvl="0" marL="0" rtl="0" algn="l">
              <a:spcBef>
                <a:spcPts val="1600"/>
              </a:spcBef>
              <a:spcAft>
                <a:spcPts val="0"/>
              </a:spcAft>
              <a:buNone/>
            </a:pPr>
            <a:r>
              <a:rPr lang="en"/>
              <a:t>3. Experimental results and analysis</a:t>
            </a:r>
            <a:endParaRPr/>
          </a:p>
          <a:p>
            <a:pPr indent="0" lvl="0" marL="0" rtl="0" algn="l">
              <a:spcBef>
                <a:spcPts val="1600"/>
              </a:spcBef>
              <a:spcAft>
                <a:spcPts val="0"/>
              </a:spcAft>
              <a:buNone/>
            </a:pPr>
            <a:r>
              <a:rPr lang="en"/>
              <a:t>4. Discussion and insight about our project.</a:t>
            </a:r>
            <a:endParaRPr/>
          </a:p>
          <a:p>
            <a:pPr indent="0" lvl="0" marL="0" rtl="0" algn="l">
              <a:spcBef>
                <a:spcPts val="1600"/>
              </a:spcBef>
              <a:spcAft>
                <a:spcPts val="16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1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393700" lvl="0" marL="457200" rtl="0" algn="l">
              <a:spcBef>
                <a:spcPts val="0"/>
              </a:spcBef>
              <a:spcAft>
                <a:spcPts val="0"/>
              </a:spcAft>
              <a:buSzPts val="2600"/>
              <a:buAutoNum type="arabicPeriod"/>
            </a:pPr>
            <a:r>
              <a:rPr lang="en"/>
              <a:t>Problem background</a:t>
            </a:r>
            <a:endParaRPr/>
          </a:p>
        </p:txBody>
      </p:sp>
      <p:sp>
        <p:nvSpPr>
          <p:cNvPr id="100" name="Google Shape;100;p15"/>
          <p:cNvSpPr txBox="1"/>
          <p:nvPr>
            <p:ph idx="1" type="body"/>
          </p:nvPr>
        </p:nvSpPr>
        <p:spPr>
          <a:xfrm>
            <a:off x="729450" y="1975175"/>
            <a:ext cx="4787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What are DeepFakes?</a:t>
            </a:r>
            <a:endParaRPr b="1"/>
          </a:p>
          <a:p>
            <a:pPr indent="0" lvl="0" marL="0" rtl="0" algn="l">
              <a:spcBef>
                <a:spcPts val="1600"/>
              </a:spcBef>
              <a:spcAft>
                <a:spcPts val="0"/>
              </a:spcAft>
              <a:buNone/>
            </a:pPr>
            <a:r>
              <a:rPr lang="en" sz="1100"/>
              <a:t>DeepFake is composed from Deep Learning and Fake and means taking one person from an image or video and replacing with someone else likeness using technology such as Deep Artificial Neural Networks [1].</a:t>
            </a:r>
            <a:endParaRPr sz="1100"/>
          </a:p>
          <a:p>
            <a:pPr indent="0" lvl="0" marL="0" rtl="0" algn="l">
              <a:spcBef>
                <a:spcPts val="1600"/>
              </a:spcBef>
              <a:spcAft>
                <a:spcPts val="0"/>
              </a:spcAft>
              <a:buNone/>
            </a:pPr>
            <a:r>
              <a:rPr b="1" lang="en"/>
              <a:t>Why is this important?</a:t>
            </a:r>
            <a:endParaRPr b="1"/>
          </a:p>
          <a:p>
            <a:pPr indent="0" lvl="0" marL="0" rtl="0" algn="l">
              <a:spcBef>
                <a:spcPts val="1600"/>
              </a:spcBef>
              <a:spcAft>
                <a:spcPts val="0"/>
              </a:spcAft>
              <a:buNone/>
            </a:pPr>
            <a:r>
              <a:rPr lang="en" sz="1100"/>
              <a:t>.The phenomenon rapidly invades the film industry and threatens to compromise news agencies. Large digital companies, including content providers and social platforms are in the frontrun of fighting DeepFakes. </a:t>
            </a:r>
            <a:endParaRPr/>
          </a:p>
          <a:p>
            <a:pPr indent="0" lvl="0" marL="0" rtl="0" algn="l">
              <a:spcBef>
                <a:spcPts val="1600"/>
              </a:spcBef>
              <a:spcAft>
                <a:spcPts val="0"/>
              </a:spcAft>
              <a:buNone/>
            </a:pPr>
            <a:r>
              <a:rPr lang="en" sz="1100"/>
              <a:t>DeepFakes may affect the quality of public discourse and the safeguarding of human rights—especially given that DeepFakes may be used maliciously as a source of misinformation, manipulation, harassment, and persuasion.</a:t>
            </a:r>
            <a:endParaRPr sz="11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01" name="Google Shape;101;p15"/>
          <p:cNvPicPr preferRelativeResize="0"/>
          <p:nvPr/>
        </p:nvPicPr>
        <p:blipFill rotWithShape="1">
          <a:blip r:embed="rId3">
            <a:alphaModFix/>
          </a:blip>
          <a:srcRect b="35174" l="0" r="0" t="0"/>
          <a:stretch/>
        </p:blipFill>
        <p:spPr>
          <a:xfrm>
            <a:off x="5701175" y="497750"/>
            <a:ext cx="3442825" cy="1254775"/>
          </a:xfrm>
          <a:prstGeom prst="rect">
            <a:avLst/>
          </a:prstGeom>
          <a:noFill/>
          <a:ln>
            <a:noFill/>
          </a:ln>
        </p:spPr>
      </p:pic>
      <p:pic>
        <p:nvPicPr>
          <p:cNvPr id="102" name="Google Shape;102;p15"/>
          <p:cNvPicPr preferRelativeResize="0"/>
          <p:nvPr/>
        </p:nvPicPr>
        <p:blipFill rotWithShape="1">
          <a:blip r:embed="rId4">
            <a:alphaModFix/>
          </a:blip>
          <a:srcRect b="0" l="0" r="0" t="26002"/>
          <a:stretch/>
        </p:blipFill>
        <p:spPr>
          <a:xfrm>
            <a:off x="5701175" y="1704325"/>
            <a:ext cx="3477650" cy="1622372"/>
          </a:xfrm>
          <a:prstGeom prst="rect">
            <a:avLst/>
          </a:prstGeom>
          <a:noFill/>
          <a:ln>
            <a:noFill/>
          </a:ln>
        </p:spPr>
      </p:pic>
      <p:pic>
        <p:nvPicPr>
          <p:cNvPr id="103" name="Google Shape;103;p15"/>
          <p:cNvPicPr preferRelativeResize="0"/>
          <p:nvPr/>
        </p:nvPicPr>
        <p:blipFill>
          <a:blip r:embed="rId5">
            <a:alphaModFix/>
          </a:blip>
          <a:stretch>
            <a:fillRect/>
          </a:stretch>
        </p:blipFill>
        <p:spPr>
          <a:xfrm>
            <a:off x="5701175" y="3326689"/>
            <a:ext cx="3477650" cy="184508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16"/>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 Problem description</a:t>
            </a:r>
            <a:endParaRPr/>
          </a:p>
        </p:txBody>
      </p:sp>
      <p:sp>
        <p:nvSpPr>
          <p:cNvPr id="109" name="Google Shape;109;p16"/>
          <p:cNvSpPr txBox="1"/>
          <p:nvPr>
            <p:ph idx="1" type="body"/>
          </p:nvPr>
        </p:nvSpPr>
        <p:spPr>
          <a:xfrm>
            <a:off x="729450" y="2073375"/>
            <a:ext cx="5704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DeepFake Detection Challenge </a:t>
            </a:r>
            <a:endParaRPr b="1"/>
          </a:p>
          <a:p>
            <a:pPr indent="0" lvl="0" marL="0" rtl="0" algn="l">
              <a:spcBef>
                <a:spcPts val="1600"/>
              </a:spcBef>
              <a:spcAft>
                <a:spcPts val="0"/>
              </a:spcAft>
              <a:buNone/>
            </a:pPr>
            <a:r>
              <a:rPr lang="en" sz="1100"/>
              <a:t>AWS, Facebook, Microsoft, the Partnership on AI’s Media Integrity Steering Committee, and academics have come together to build the Deepfake Detection Challenge. While we don’t think we will be able to finish within the competition (it closes in 15 days), we do hope to add to its body of work. </a:t>
            </a:r>
            <a:endParaRPr sz="1100"/>
          </a:p>
          <a:p>
            <a:pPr indent="0" lvl="0" marL="0" rtl="0" algn="l">
              <a:spcBef>
                <a:spcPts val="1600"/>
              </a:spcBef>
              <a:spcAft>
                <a:spcPts val="0"/>
              </a:spcAft>
              <a:buNone/>
            </a:pPr>
            <a:r>
              <a:rPr lang="en" sz="1100"/>
              <a:t>470GB dataset consisting of original and fake videos. [3]</a:t>
            </a:r>
            <a:endParaRPr sz="1100"/>
          </a:p>
          <a:p>
            <a:pPr indent="0" lvl="0" marL="0" rtl="0" algn="l">
              <a:spcBef>
                <a:spcPts val="1600"/>
              </a:spcBef>
              <a:spcAft>
                <a:spcPts val="0"/>
              </a:spcAft>
              <a:buNone/>
            </a:pPr>
            <a:r>
              <a:rPr lang="en" sz="1100"/>
              <a:t>Our goal was to experiment with different methods and build upon them to help detect DeepFakes and manipulated media and to learn more about this subject area.</a:t>
            </a:r>
            <a:endParaRPr sz="1100"/>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Detect fake vs real images on image dataset subsampled </a:t>
            </a:r>
            <a:endParaRPr/>
          </a:p>
        </p:txBody>
      </p:sp>
      <p:pic>
        <p:nvPicPr>
          <p:cNvPr id="110" name="Google Shape;110;p16"/>
          <p:cNvPicPr preferRelativeResize="0"/>
          <p:nvPr/>
        </p:nvPicPr>
        <p:blipFill>
          <a:blip r:embed="rId3">
            <a:alphaModFix/>
          </a:blip>
          <a:stretch>
            <a:fillRect/>
          </a:stretch>
        </p:blipFill>
        <p:spPr>
          <a:xfrm>
            <a:off x="6433550" y="1751725"/>
            <a:ext cx="1282012" cy="1284644"/>
          </a:xfrm>
          <a:prstGeom prst="rect">
            <a:avLst/>
          </a:prstGeom>
          <a:noFill/>
          <a:ln>
            <a:noFill/>
          </a:ln>
        </p:spPr>
      </p:pic>
      <p:pic>
        <p:nvPicPr>
          <p:cNvPr id="111" name="Google Shape;111;p16"/>
          <p:cNvPicPr preferRelativeResize="0"/>
          <p:nvPr/>
        </p:nvPicPr>
        <p:blipFill>
          <a:blip r:embed="rId4">
            <a:alphaModFix/>
          </a:blip>
          <a:stretch>
            <a:fillRect/>
          </a:stretch>
        </p:blipFill>
        <p:spPr>
          <a:xfrm>
            <a:off x="7718686" y="1751725"/>
            <a:ext cx="1282014" cy="1284649"/>
          </a:xfrm>
          <a:prstGeom prst="rect">
            <a:avLst/>
          </a:prstGeom>
          <a:noFill/>
          <a:ln>
            <a:noFill/>
          </a:ln>
        </p:spPr>
      </p:pic>
      <p:pic>
        <p:nvPicPr>
          <p:cNvPr id="112" name="Google Shape;112;p16"/>
          <p:cNvPicPr preferRelativeResize="0"/>
          <p:nvPr/>
        </p:nvPicPr>
        <p:blipFill>
          <a:blip r:embed="rId5">
            <a:alphaModFix/>
          </a:blip>
          <a:stretch>
            <a:fillRect/>
          </a:stretch>
        </p:blipFill>
        <p:spPr>
          <a:xfrm>
            <a:off x="6456862" y="3422878"/>
            <a:ext cx="1282013" cy="1296471"/>
          </a:xfrm>
          <a:prstGeom prst="rect">
            <a:avLst/>
          </a:prstGeom>
          <a:noFill/>
          <a:ln>
            <a:noFill/>
          </a:ln>
        </p:spPr>
      </p:pic>
      <p:pic>
        <p:nvPicPr>
          <p:cNvPr id="113" name="Google Shape;113;p16"/>
          <p:cNvPicPr preferRelativeResize="0"/>
          <p:nvPr/>
        </p:nvPicPr>
        <p:blipFill rotWithShape="1">
          <a:blip r:embed="rId6">
            <a:alphaModFix/>
          </a:blip>
          <a:srcRect b="4067" l="0" r="0" t="0"/>
          <a:stretch/>
        </p:blipFill>
        <p:spPr>
          <a:xfrm>
            <a:off x="7718349" y="3426107"/>
            <a:ext cx="1282012" cy="12846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sp>
        <p:nvSpPr>
          <p:cNvPr id="118" name="Google Shape;118;p17"/>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2. </a:t>
            </a:r>
            <a:r>
              <a:rPr lang="en"/>
              <a:t>Problem formulation </a:t>
            </a:r>
            <a:r>
              <a:rPr lang="en"/>
              <a:t>and algorithm</a:t>
            </a:r>
            <a:endParaRPr/>
          </a:p>
        </p:txBody>
      </p:sp>
      <p:sp>
        <p:nvSpPr>
          <p:cNvPr id="119" name="Google Shape;119;p17"/>
          <p:cNvSpPr txBox="1"/>
          <p:nvPr>
            <p:ph idx="1" type="body"/>
          </p:nvPr>
        </p:nvSpPr>
        <p:spPr>
          <a:xfrm>
            <a:off x="72945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Dataset </a:t>
            </a:r>
            <a:endParaRPr/>
          </a:p>
          <a:p>
            <a:pPr indent="0" lvl="0" marL="0" rtl="0" algn="l">
              <a:spcBef>
                <a:spcPts val="1600"/>
              </a:spcBef>
              <a:spcAft>
                <a:spcPts val="0"/>
              </a:spcAft>
              <a:buNone/>
            </a:pPr>
            <a:r>
              <a:rPr lang="en" sz="1100"/>
              <a:t>Only images 150x150, randomly selected from the greater dataset. Total size - 768 MB. </a:t>
            </a:r>
            <a:endParaRPr sz="1100"/>
          </a:p>
          <a:p>
            <a:pPr indent="0" lvl="0" marL="0" rtl="0" algn="l">
              <a:spcBef>
                <a:spcPts val="1600"/>
              </a:spcBef>
              <a:spcAft>
                <a:spcPts val="0"/>
              </a:spcAft>
              <a:buNone/>
            </a:pPr>
            <a:r>
              <a:rPr lang="en" sz="1100"/>
              <a:t>It turns out there were many more fake images than real images in the data set - 64,773 fake compared to 13,388 real. To compensate for this, we simply chose a subset of the fake images to have the same number of samples. </a:t>
            </a:r>
            <a:endParaRPr sz="1100"/>
          </a:p>
          <a:p>
            <a:pPr indent="0" lvl="0" marL="0" rtl="0" algn="l">
              <a:spcBef>
                <a:spcPts val="1600"/>
              </a:spcBef>
              <a:spcAft>
                <a:spcPts val="0"/>
              </a:spcAft>
              <a:buNone/>
            </a:pPr>
            <a:r>
              <a:rPr lang="en" sz="1100"/>
              <a:t>We did a 90/10 split of the data. This left us with 12,130 real and 12,130 fake training samples. We similarly had 1258 real and 1258 fake testing samples. </a:t>
            </a:r>
            <a:endParaRPr sz="1100"/>
          </a:p>
          <a:p>
            <a:pPr indent="0" lvl="0" marL="0" rtl="0" algn="l">
              <a:spcBef>
                <a:spcPts val="1600"/>
              </a:spcBef>
              <a:spcAft>
                <a:spcPts val="1600"/>
              </a:spcAft>
              <a:buNone/>
            </a:pPr>
            <a:r>
              <a:t/>
            </a:r>
            <a:endParaRPr sz="1100"/>
          </a:p>
        </p:txBody>
      </p:sp>
      <p:sp>
        <p:nvSpPr>
          <p:cNvPr id="120" name="Google Shape;120;p17"/>
          <p:cNvSpPr txBox="1"/>
          <p:nvPr>
            <p:ph idx="1" type="body"/>
          </p:nvPr>
        </p:nvSpPr>
        <p:spPr>
          <a:xfrm>
            <a:off x="4724400" y="2078875"/>
            <a:ext cx="38424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Our Models</a:t>
            </a:r>
            <a:endParaRPr/>
          </a:p>
          <a:p>
            <a:pPr indent="0" lvl="0" marL="0" rtl="0" algn="l">
              <a:spcBef>
                <a:spcPts val="1600"/>
              </a:spcBef>
              <a:spcAft>
                <a:spcPts val="0"/>
              </a:spcAft>
              <a:buNone/>
            </a:pPr>
            <a:r>
              <a:rPr lang="en" sz="1100"/>
              <a:t>M</a:t>
            </a:r>
            <a:r>
              <a:rPr lang="en" sz="1100"/>
              <a:t>achine learning (methods like decision-tree, boosting) focusing on some of the features, layer 1. </a:t>
            </a:r>
            <a:endParaRPr sz="1100"/>
          </a:p>
          <a:p>
            <a:pPr indent="0" lvl="0" marL="0" rtl="0" algn="l">
              <a:spcBef>
                <a:spcPts val="1600"/>
              </a:spcBef>
              <a:spcAft>
                <a:spcPts val="0"/>
              </a:spcAft>
              <a:buNone/>
            </a:pPr>
            <a:r>
              <a:rPr lang="en" sz="1100"/>
              <a:t>Deep learning approaches. - CNN and autoencoders - deeper features. </a:t>
            </a:r>
            <a:endParaRPr sz="1100"/>
          </a:p>
          <a:p>
            <a:pPr indent="0" lvl="0" marL="0" rtl="0" algn="l">
              <a:spcBef>
                <a:spcPts val="1600"/>
              </a:spcBef>
              <a:spcAft>
                <a:spcPts val="0"/>
              </a:spcAft>
              <a:buNone/>
            </a:pPr>
            <a:r>
              <a:rPr lang="en" sz="1100"/>
              <a:t>General approach - bagging. Combines different models and takes the average of them. </a:t>
            </a:r>
            <a:endParaRPr sz="1100"/>
          </a:p>
          <a:p>
            <a:pPr indent="0" lvl="0" marL="0" rtl="0" algn="l">
              <a:spcBef>
                <a:spcPts val="1600"/>
              </a:spcBef>
              <a:spcAft>
                <a:spcPts val="0"/>
              </a:spcAft>
              <a:buNone/>
            </a:pPr>
            <a:r>
              <a:t/>
            </a:r>
            <a:endParaRPr sz="1100"/>
          </a:p>
          <a:p>
            <a:pPr indent="0" lvl="0" marL="0" rtl="0" algn="l">
              <a:spcBef>
                <a:spcPts val="1600"/>
              </a:spcBef>
              <a:spcAft>
                <a:spcPts val="1600"/>
              </a:spcAft>
              <a:buNone/>
            </a:pPr>
            <a:r>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18"/>
          <p:cNvPicPr preferRelativeResize="0"/>
          <p:nvPr/>
        </p:nvPicPr>
        <p:blipFill>
          <a:blip r:embed="rId3">
            <a:alphaModFix/>
          </a:blip>
          <a:stretch>
            <a:fillRect/>
          </a:stretch>
        </p:blipFill>
        <p:spPr>
          <a:xfrm>
            <a:off x="815025" y="2945075"/>
            <a:ext cx="7141575" cy="2022600"/>
          </a:xfrm>
          <a:prstGeom prst="rect">
            <a:avLst/>
          </a:prstGeom>
          <a:noFill/>
          <a:ln>
            <a:noFill/>
          </a:ln>
        </p:spPr>
      </p:pic>
      <p:sp>
        <p:nvSpPr>
          <p:cNvPr id="126" name="Google Shape;126;p18"/>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Experimental results and analysis</a:t>
            </a:r>
            <a:endParaRPr/>
          </a:p>
        </p:txBody>
      </p:sp>
      <p:sp>
        <p:nvSpPr>
          <p:cNvPr id="127" name="Google Shape;127;p18"/>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Baseline </a:t>
            </a:r>
            <a:endParaRPr b="1"/>
          </a:p>
          <a:p>
            <a:pPr indent="0" lvl="0" marL="0" rtl="0" algn="l">
              <a:spcBef>
                <a:spcPts val="1600"/>
              </a:spcBef>
              <a:spcAft>
                <a:spcPts val="0"/>
              </a:spcAft>
              <a:buNone/>
            </a:pPr>
            <a:r>
              <a:rPr lang="en"/>
              <a:t>InceptionNet (CNN) accuracy: 63%. Strong architecture to know the baseline accuracy without any preprocessing, using only the images.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19"/>
          <p:cNvPicPr preferRelativeResize="0"/>
          <p:nvPr/>
        </p:nvPicPr>
        <p:blipFill rotWithShape="1">
          <a:blip r:embed="rId3">
            <a:alphaModFix/>
          </a:blip>
          <a:srcRect b="0" l="51892" r="5587" t="0"/>
          <a:stretch/>
        </p:blipFill>
        <p:spPr>
          <a:xfrm>
            <a:off x="7656950" y="1725925"/>
            <a:ext cx="1225076" cy="1440600"/>
          </a:xfrm>
          <a:prstGeom prst="rect">
            <a:avLst/>
          </a:prstGeom>
          <a:noFill/>
          <a:ln>
            <a:noFill/>
          </a:ln>
        </p:spPr>
      </p:pic>
      <p:sp>
        <p:nvSpPr>
          <p:cNvPr id="133" name="Google Shape;133;p19"/>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Machine learning approaches</a:t>
            </a:r>
            <a:endParaRPr/>
          </a:p>
        </p:txBody>
      </p:sp>
      <p:sp>
        <p:nvSpPr>
          <p:cNvPr id="134" name="Google Shape;134;p19"/>
          <p:cNvSpPr txBox="1"/>
          <p:nvPr>
            <p:ph idx="1" type="body"/>
          </p:nvPr>
        </p:nvSpPr>
        <p:spPr>
          <a:xfrm>
            <a:off x="729450" y="2078875"/>
            <a:ext cx="57102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preprocess:</a:t>
            </a:r>
            <a:endParaRPr/>
          </a:p>
          <a:p>
            <a:pPr indent="0" lvl="0" marL="0" rtl="0" algn="l">
              <a:spcBef>
                <a:spcPts val="1600"/>
              </a:spcBef>
              <a:spcAft>
                <a:spcPts val="0"/>
              </a:spcAft>
              <a:buNone/>
            </a:pPr>
            <a:r>
              <a:rPr lang="en"/>
              <a:t>Grayify - change into gray image</a:t>
            </a:r>
            <a:endParaRPr/>
          </a:p>
          <a:p>
            <a:pPr indent="0" lvl="0" marL="0" rtl="0" algn="l">
              <a:spcBef>
                <a:spcPts val="1600"/>
              </a:spcBef>
              <a:spcAft>
                <a:spcPts val="0"/>
              </a:spcAft>
              <a:buNone/>
            </a:pPr>
            <a:r>
              <a:rPr lang="en"/>
              <a:t>Hogify - extract the edge features </a:t>
            </a:r>
            <a:endParaRPr/>
          </a:p>
          <a:p>
            <a:pPr indent="0" lvl="0" marL="0" rtl="0" algn="l">
              <a:spcBef>
                <a:spcPts val="1600"/>
              </a:spcBef>
              <a:spcAft>
                <a:spcPts val="0"/>
              </a:spcAft>
              <a:buNone/>
            </a:pPr>
            <a:r>
              <a:rPr lang="en"/>
              <a:t>Normalize - normalize the data from 0 to 1</a:t>
            </a:r>
            <a:endParaRPr/>
          </a:p>
          <a:p>
            <a:pPr indent="0" lvl="0" marL="0" rtl="0" algn="l">
              <a:spcBef>
                <a:spcPts val="1600"/>
              </a:spcBef>
              <a:spcAft>
                <a:spcPts val="0"/>
              </a:spcAft>
              <a:buNone/>
            </a:pPr>
            <a:r>
              <a:rPr lang="en"/>
              <a:t>PCA - dimension reduction. Original dimensions are 20,000, around 2,000 dimensions can predict 90% of the information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pic>
        <p:nvPicPr>
          <p:cNvPr id="135" name="Google Shape;135;p19"/>
          <p:cNvPicPr preferRelativeResize="0"/>
          <p:nvPr/>
        </p:nvPicPr>
        <p:blipFill>
          <a:blip r:embed="rId4">
            <a:alphaModFix/>
          </a:blip>
          <a:stretch>
            <a:fillRect/>
          </a:stretch>
        </p:blipFill>
        <p:spPr>
          <a:xfrm>
            <a:off x="6439650" y="3276015"/>
            <a:ext cx="2296026" cy="1722010"/>
          </a:xfrm>
          <a:prstGeom prst="rect">
            <a:avLst/>
          </a:prstGeom>
          <a:noFill/>
          <a:ln>
            <a:noFill/>
          </a:ln>
        </p:spPr>
      </p:pic>
      <p:pic>
        <p:nvPicPr>
          <p:cNvPr id="136" name="Google Shape;136;p19"/>
          <p:cNvPicPr preferRelativeResize="0"/>
          <p:nvPr/>
        </p:nvPicPr>
        <p:blipFill>
          <a:blip r:embed="rId5">
            <a:alphaModFix/>
          </a:blip>
          <a:stretch>
            <a:fillRect/>
          </a:stretch>
        </p:blipFill>
        <p:spPr>
          <a:xfrm>
            <a:off x="6378725" y="1934625"/>
            <a:ext cx="1023200" cy="1023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 name="Shape 140"/>
        <p:cNvGrpSpPr/>
        <p:nvPr/>
      </p:nvGrpSpPr>
      <p:grpSpPr>
        <a:xfrm>
          <a:off x="0" y="0"/>
          <a:ext cx="0" cy="0"/>
          <a:chOff x="0" y="0"/>
          <a:chExt cx="0" cy="0"/>
        </a:xfrm>
      </p:grpSpPr>
      <p:sp>
        <p:nvSpPr>
          <p:cNvPr id="141" name="Google Shape;141;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3. Machine learning approaches</a:t>
            </a:r>
            <a:endParaRPr/>
          </a:p>
          <a:p>
            <a:pPr indent="0" lvl="0" marL="0" rtl="0" algn="l">
              <a:spcBef>
                <a:spcPts val="0"/>
              </a:spcBef>
              <a:spcAft>
                <a:spcPts val="0"/>
              </a:spcAft>
              <a:buNone/>
            </a:pPr>
            <a:r>
              <a:t/>
            </a:r>
            <a:endParaRPr/>
          </a:p>
        </p:txBody>
      </p:sp>
      <p:sp>
        <p:nvSpPr>
          <p:cNvPr id="142" name="Google Shape;142;p20"/>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ML models and their performance</a:t>
            </a:r>
            <a:endParaRPr/>
          </a:p>
          <a:p>
            <a:pPr indent="0" lvl="0" marL="0" rtl="0" algn="l">
              <a:spcBef>
                <a:spcPts val="1600"/>
              </a:spcBef>
              <a:spcAft>
                <a:spcPts val="0"/>
              </a:spcAft>
              <a:buNone/>
            </a:pPr>
            <a:r>
              <a:rPr lang="en"/>
              <a:t>Stochastic gradient - go to local or global minimum - 0.57 accuracy (0.70 on unbalanced dataset)</a:t>
            </a:r>
            <a:endParaRPr/>
          </a:p>
          <a:p>
            <a:pPr indent="0" lvl="0" marL="0" rtl="0" algn="l">
              <a:spcBef>
                <a:spcPts val="1600"/>
              </a:spcBef>
              <a:spcAft>
                <a:spcPts val="0"/>
              </a:spcAft>
              <a:buNone/>
            </a:pPr>
            <a:r>
              <a:rPr lang="en"/>
              <a:t>Decision Tree - started with this, then used the following to improve the performance: </a:t>
            </a:r>
            <a:endParaRPr/>
          </a:p>
          <a:p>
            <a:pPr indent="-311150" lvl="0" marL="457200" rtl="0" algn="l">
              <a:spcBef>
                <a:spcPts val="1600"/>
              </a:spcBef>
              <a:spcAft>
                <a:spcPts val="0"/>
              </a:spcAft>
              <a:buSzPts val="1300"/>
              <a:buChar char="-"/>
            </a:pPr>
            <a:r>
              <a:rPr lang="en"/>
              <a:t>Adaboost - 0.57 accuracy </a:t>
            </a:r>
            <a:r>
              <a:rPr lang="en"/>
              <a:t>(0.80 on unbalanced dataset)</a:t>
            </a:r>
            <a:endParaRPr/>
          </a:p>
          <a:p>
            <a:pPr indent="-311150" lvl="0" marL="457200" rtl="0" algn="l">
              <a:spcBef>
                <a:spcPts val="0"/>
              </a:spcBef>
              <a:spcAft>
                <a:spcPts val="0"/>
              </a:spcAft>
              <a:buSzPts val="1300"/>
              <a:buChar char="-"/>
            </a:pPr>
            <a:r>
              <a:rPr lang="en"/>
              <a:t>Gradient boosting - 0.59 accuracy </a:t>
            </a:r>
            <a:r>
              <a:rPr lang="en"/>
              <a:t>(0.80 on unbalanced dataset)</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1"/>
          <p:cNvSpPr txBox="1"/>
          <p:nvPr>
            <p:ph type="title"/>
          </p:nvPr>
        </p:nvSpPr>
        <p:spPr>
          <a:xfrm>
            <a:off x="729450" y="1318650"/>
            <a:ext cx="7991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3. </a:t>
            </a:r>
            <a:r>
              <a:rPr lang="en" sz="2400"/>
              <a:t>Deep learning approach - facial gradient CNN</a:t>
            </a:r>
            <a:endParaRPr sz="2400"/>
          </a:p>
        </p:txBody>
      </p:sp>
      <p:sp>
        <p:nvSpPr>
          <p:cNvPr id="148" name="Google Shape;148;p21"/>
          <p:cNvSpPr txBox="1"/>
          <p:nvPr>
            <p:ph idx="1" type="body"/>
          </p:nvPr>
        </p:nvSpPr>
        <p:spPr>
          <a:xfrm>
            <a:off x="5228475" y="4280325"/>
            <a:ext cx="1032900" cy="2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Real face</a:t>
            </a:r>
            <a:endParaRPr/>
          </a:p>
        </p:txBody>
      </p:sp>
      <p:pic>
        <p:nvPicPr>
          <p:cNvPr id="149" name="Google Shape;149;p21"/>
          <p:cNvPicPr preferRelativeResize="0"/>
          <p:nvPr/>
        </p:nvPicPr>
        <p:blipFill rotWithShape="1">
          <a:blip r:embed="rId3">
            <a:alphaModFix/>
          </a:blip>
          <a:srcRect b="8734" l="10023" r="0" t="0"/>
          <a:stretch/>
        </p:blipFill>
        <p:spPr>
          <a:xfrm>
            <a:off x="4669350" y="2045675"/>
            <a:ext cx="2151175" cy="2173175"/>
          </a:xfrm>
          <a:prstGeom prst="rect">
            <a:avLst/>
          </a:prstGeom>
          <a:noFill/>
          <a:ln>
            <a:noFill/>
          </a:ln>
        </p:spPr>
      </p:pic>
      <p:pic>
        <p:nvPicPr>
          <p:cNvPr id="150" name="Google Shape;150;p21"/>
          <p:cNvPicPr preferRelativeResize="0"/>
          <p:nvPr/>
        </p:nvPicPr>
        <p:blipFill rotWithShape="1">
          <a:blip r:embed="rId4">
            <a:alphaModFix/>
          </a:blip>
          <a:srcRect b="9690" l="10023" r="0" t="0"/>
          <a:stretch/>
        </p:blipFill>
        <p:spPr>
          <a:xfrm>
            <a:off x="6768125" y="2057025"/>
            <a:ext cx="2151175" cy="2150475"/>
          </a:xfrm>
          <a:prstGeom prst="rect">
            <a:avLst/>
          </a:prstGeom>
          <a:noFill/>
          <a:ln>
            <a:noFill/>
          </a:ln>
        </p:spPr>
      </p:pic>
      <p:sp>
        <p:nvSpPr>
          <p:cNvPr id="151" name="Google Shape;151;p21"/>
          <p:cNvSpPr txBox="1"/>
          <p:nvPr>
            <p:ph idx="1" type="body"/>
          </p:nvPr>
        </p:nvSpPr>
        <p:spPr>
          <a:xfrm>
            <a:off x="7327263" y="4273575"/>
            <a:ext cx="1032900" cy="28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Fake face</a:t>
            </a:r>
            <a:endParaRPr/>
          </a:p>
        </p:txBody>
      </p:sp>
      <p:pic>
        <p:nvPicPr>
          <p:cNvPr id="152" name="Google Shape;152;p21"/>
          <p:cNvPicPr preferRelativeResize="0"/>
          <p:nvPr/>
        </p:nvPicPr>
        <p:blipFill rotWithShape="1">
          <a:blip r:embed="rId5">
            <a:alphaModFix/>
          </a:blip>
          <a:srcRect b="43720" l="0" r="0" t="36576"/>
          <a:stretch/>
        </p:blipFill>
        <p:spPr>
          <a:xfrm>
            <a:off x="482350" y="2343213"/>
            <a:ext cx="3097275" cy="457075"/>
          </a:xfrm>
          <a:prstGeom prst="rect">
            <a:avLst/>
          </a:prstGeom>
          <a:noFill/>
          <a:ln>
            <a:noFill/>
          </a:ln>
        </p:spPr>
      </p:pic>
      <p:sp>
        <p:nvSpPr>
          <p:cNvPr id="153" name="Google Shape;153;p21"/>
          <p:cNvSpPr txBox="1"/>
          <p:nvPr/>
        </p:nvSpPr>
        <p:spPr>
          <a:xfrm>
            <a:off x="532475" y="1853850"/>
            <a:ext cx="3915600" cy="720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SzPts val="1200"/>
              <a:buFont typeface="Lato"/>
              <a:buChar char="-"/>
            </a:pPr>
            <a:r>
              <a:rPr lang="en" sz="1200">
                <a:latin typeface="Lato"/>
                <a:ea typeface="Lato"/>
                <a:cs typeface="Lato"/>
                <a:sym typeface="Lato"/>
              </a:rPr>
              <a:t>Preprocess frames to extract facial gradients through colormap COLORMAP_JET</a:t>
            </a:r>
            <a:endParaRPr sz="1200">
              <a:latin typeface="Lato"/>
              <a:ea typeface="Lato"/>
              <a:cs typeface="Lato"/>
              <a:sym typeface="Lato"/>
            </a:endParaRPr>
          </a:p>
          <a:p>
            <a:pPr indent="-304800" lvl="0" marL="457200" rtl="0" algn="l">
              <a:spcBef>
                <a:spcPts val="0"/>
              </a:spcBef>
              <a:spcAft>
                <a:spcPts val="0"/>
              </a:spcAft>
              <a:buSzPts val="1200"/>
              <a:buFont typeface="Lato"/>
              <a:buChar char="-"/>
            </a:pPr>
            <a:r>
              <a:rPr lang="en" sz="1200">
                <a:latin typeface="Lato"/>
                <a:ea typeface="Lato"/>
                <a:cs typeface="Lato"/>
                <a:sym typeface="Lato"/>
              </a:rPr>
              <a:t>Attention to sharp gradients</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a:t>
            </a:r>
            <a:r>
              <a:rPr lang="en" sz="1200">
                <a:latin typeface="Lato"/>
                <a:ea typeface="Lato"/>
                <a:cs typeface="Lato"/>
                <a:sym typeface="Lato"/>
              </a:rPr>
              <a:t>Pass through Convolutional Neural Network </a:t>
            </a:r>
            <a:endParaRPr sz="1200">
              <a:latin typeface="Lato"/>
              <a:ea typeface="Lato"/>
              <a:cs typeface="Lato"/>
              <a:sym typeface="Lato"/>
            </a:endParaRPr>
          </a:p>
          <a:p>
            <a:pPr indent="0" lvl="0" marL="0" rtl="0" algn="l">
              <a:spcBef>
                <a:spcPts val="0"/>
              </a:spcBef>
              <a:spcAft>
                <a:spcPts val="0"/>
              </a:spcAft>
              <a:buNone/>
            </a:pPr>
            <a:r>
              <a:rPr lang="en" sz="1200">
                <a:latin typeface="Lato"/>
                <a:ea typeface="Lato"/>
                <a:cs typeface="Lato"/>
                <a:sym typeface="Lato"/>
              </a:rPr>
              <a:t>              (Trainable parameters: 56,320)</a:t>
            </a:r>
            <a:endParaRPr sz="1200">
              <a:latin typeface="Lato"/>
              <a:ea typeface="Lato"/>
              <a:cs typeface="Lato"/>
              <a:sym typeface="Lato"/>
            </a:endParaRPr>
          </a:p>
        </p:txBody>
      </p:sp>
      <p:sp>
        <p:nvSpPr>
          <p:cNvPr id="154" name="Google Shape;154;p21"/>
          <p:cNvSpPr/>
          <p:nvPr/>
        </p:nvSpPr>
        <p:spPr>
          <a:xfrm rot="1386660">
            <a:off x="7172113" y="2401551"/>
            <a:ext cx="721503" cy="1095964"/>
          </a:xfrm>
          <a:prstGeom prst="ellipse">
            <a:avLst/>
          </a:prstGeom>
          <a:noFill/>
          <a:ln cap="flat" cmpd="sng" w="2857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5" name="Google Shape;155;p21"/>
          <p:cNvPicPr preferRelativeResize="0"/>
          <p:nvPr/>
        </p:nvPicPr>
        <p:blipFill rotWithShape="1">
          <a:blip r:embed="rId6">
            <a:alphaModFix/>
          </a:blip>
          <a:srcRect b="0" l="0" r="15411" t="0"/>
          <a:stretch/>
        </p:blipFill>
        <p:spPr>
          <a:xfrm>
            <a:off x="834775" y="3289675"/>
            <a:ext cx="2918600" cy="1760050"/>
          </a:xfrm>
          <a:prstGeom prst="rect">
            <a:avLst/>
          </a:prstGeom>
          <a:noFill/>
          <a:ln>
            <a:noFill/>
          </a:ln>
        </p:spPr>
      </p:pic>
      <p:sp>
        <p:nvSpPr>
          <p:cNvPr id="156" name="Google Shape;156;p21"/>
          <p:cNvSpPr txBox="1"/>
          <p:nvPr/>
        </p:nvSpPr>
        <p:spPr>
          <a:xfrm>
            <a:off x="5823925" y="4785975"/>
            <a:ext cx="2151300" cy="38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Lato"/>
                <a:ea typeface="Lato"/>
                <a:cs typeface="Lato"/>
                <a:sym typeface="Lato"/>
              </a:rPr>
              <a:t>Accuracy:0.95     F1:0.87</a:t>
            </a:r>
            <a:endParaRPr sz="1100">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